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6A47"/>
    <a:srgbClr val="E4B313"/>
    <a:srgbClr val="6216A4"/>
    <a:srgbClr val="E10FA2"/>
    <a:srgbClr val="D48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45" autoAdjust="0"/>
  </p:normalViewPr>
  <p:slideViewPr>
    <p:cSldViewPr snapToGrid="0" snapToObjects="1">
      <p:cViewPr varScale="1">
        <p:scale>
          <a:sx n="91" d="100"/>
          <a:sy n="91" d="100"/>
        </p:scale>
        <p:origin x="-12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D198E-3032-204D-ABCD-140E6BB93FC3}" type="datetimeFigureOut">
              <a:t>7/3/13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F9525-31E2-F94E-A1D6-D39A44444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6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p. = probable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F9525-31E2-F94E-A1D6-D39A444444DC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38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FIX: use highly significant</a:t>
            </a:r>
            <a:r>
              <a:rPr lang="en-US" baseline="0"/>
              <a:t> proteins pCO2; differential expression skyline with GO Slim </a:t>
            </a:r>
            <a:endParaRPr lang="en-US"/>
          </a:p>
          <a:p>
            <a:r>
              <a:rPr lang="en-US"/>
              <a:t>Blue = transport (GO slim)</a:t>
            </a:r>
          </a:p>
          <a:p>
            <a:r>
              <a:rPr lang="en-US"/>
              <a:t>Orange = stress response</a:t>
            </a:r>
          </a:p>
          <a:p>
            <a:r>
              <a:rPr lang="en-US"/>
              <a:t>Purple = developmental</a:t>
            </a:r>
            <a:r>
              <a:rPr lang="en-US" baseline="0"/>
              <a:t> processes</a:t>
            </a:r>
          </a:p>
          <a:p>
            <a:r>
              <a:rPr lang="en-US" baseline="0"/>
              <a:t>Green = RNA metabolism</a:t>
            </a:r>
          </a:p>
          <a:p>
            <a:r>
              <a:rPr lang="en-US" baseline="0"/>
              <a:t>White = cell organization and biogenesis </a:t>
            </a:r>
          </a:p>
          <a:p>
            <a:r>
              <a:rPr lang="en-US" baseline="0"/>
              <a:t>Red = death</a:t>
            </a:r>
          </a:p>
          <a:p>
            <a:r>
              <a:rPr lang="en-US" baseline="0"/>
              <a:t>Black = protein metabolism</a:t>
            </a:r>
          </a:p>
          <a:p>
            <a:r>
              <a:rPr lang="en-US" baseline="0"/>
              <a:t>Teal = cell adhesion</a:t>
            </a:r>
          </a:p>
          <a:p>
            <a:r>
              <a:rPr lang="en-US" baseline="0"/>
              <a:t>Gray = cell-cell signaling</a:t>
            </a:r>
          </a:p>
          <a:p>
            <a:r>
              <a:rPr lang="en-US" baseline="0"/>
              <a:t>pink = signal transduction</a:t>
            </a:r>
          </a:p>
          <a:p>
            <a:r>
              <a:rPr lang="en-US" baseline="0"/>
              <a:t>Yellow = cell cycle and proliferation</a:t>
            </a:r>
          </a:p>
          <a:p>
            <a:r>
              <a:rPr lang="en-US" baseline="0"/>
              <a:t>Brown = DNA metabolism</a:t>
            </a:r>
          </a:p>
          <a:p>
            <a:r>
              <a:rPr lang="en-US" baseline="0"/>
              <a:t>If no dot: either other process or did not have low enough evalue or did not have match at all</a:t>
            </a:r>
          </a:p>
          <a:p>
            <a:r>
              <a:rPr lang="en-US" baseline="0"/>
              <a:t>* Means &gt; 10-fold difference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F9525-31E2-F94E-A1D6-D39A444444D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97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Blue = transport (GO slim)</a:t>
            </a:r>
          </a:p>
          <a:p>
            <a:r>
              <a:rPr lang="en-US"/>
              <a:t>Orange = stress response</a:t>
            </a:r>
          </a:p>
          <a:p>
            <a:r>
              <a:rPr lang="en-US"/>
              <a:t>Purple = developmental</a:t>
            </a:r>
            <a:r>
              <a:rPr lang="en-US" baseline="0"/>
              <a:t> processes</a:t>
            </a:r>
          </a:p>
          <a:p>
            <a:r>
              <a:rPr lang="en-US" baseline="0"/>
              <a:t>Green = RNA metabolism</a:t>
            </a:r>
          </a:p>
          <a:p>
            <a:r>
              <a:rPr lang="en-US" baseline="0"/>
              <a:t>White = cell organization and biogenesis</a:t>
            </a:r>
          </a:p>
          <a:p>
            <a:r>
              <a:rPr lang="en-US" baseline="0"/>
              <a:t>Red = death</a:t>
            </a:r>
          </a:p>
          <a:p>
            <a:r>
              <a:rPr lang="en-US" baseline="0"/>
              <a:t>Black = protein metabolism</a:t>
            </a:r>
          </a:p>
          <a:p>
            <a:r>
              <a:rPr lang="en-US" baseline="0"/>
              <a:t>Teal = cell adhesion</a:t>
            </a:r>
          </a:p>
          <a:p>
            <a:r>
              <a:rPr lang="en-US" baseline="0"/>
              <a:t>Gray = cell-cell signaling</a:t>
            </a:r>
          </a:p>
          <a:p>
            <a:r>
              <a:rPr lang="en-US" baseline="0"/>
              <a:t>pink = signal transduction</a:t>
            </a:r>
          </a:p>
          <a:p>
            <a:r>
              <a:rPr lang="en-US" baseline="0"/>
              <a:t>Yellow = cell cycle and proliferation</a:t>
            </a:r>
          </a:p>
          <a:p>
            <a:r>
              <a:rPr lang="en-US" baseline="0"/>
              <a:t>Brown = DNA metabolism</a:t>
            </a:r>
          </a:p>
          <a:p>
            <a:r>
              <a:rPr lang="en-US" baseline="0"/>
              <a:t>If no dot: either other process or did not have low enough evalue or did not have match at all</a:t>
            </a:r>
          </a:p>
          <a:p>
            <a:r>
              <a:rPr lang="en-US" baseline="0"/>
              <a:t>* Means &gt; 10-fold difference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F9525-31E2-F94E-A1D6-D39A444444D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61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8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6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1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5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3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3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8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4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6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6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6D43C-414B-7847-9C94-05020008D1A7}" type="datetimeFigureOut"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02074-6395-1C4E-A64F-CFC6AF025C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1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86810" y="5460587"/>
            <a:ext cx="22300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Guanine nucleotide-binding protein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86810" y="5355970"/>
            <a:ext cx="26690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p. dolichol-phosphate mannosyltransferase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2277" y="5264447"/>
            <a:ext cx="14627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Tyrosin-protein kinase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76048" y="5172789"/>
            <a:ext cx="1533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Tubby protein homolog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73717" y="5068172"/>
            <a:ext cx="23997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Microsomal glutahione S-transferase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73717" y="4985119"/>
            <a:ext cx="821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RuvB-like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82384" y="4880502"/>
            <a:ext cx="23648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α-aminoadipic semialdehyde synthase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73717" y="4801938"/>
            <a:ext cx="13292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Ectoine hydroxylase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68772" y="4723509"/>
            <a:ext cx="8472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Protein IoIS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68201" y="4627362"/>
            <a:ext cx="2222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Metabotropic glutamate receptor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73717" y="4527234"/>
            <a:ext cx="17898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Acetoacetyl-CoA synthetase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73717" y="4431087"/>
            <a:ext cx="13395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GTP-binding protein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71743" y="4339564"/>
            <a:ext cx="188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N-acetylgalactosamine kinase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77241" y="4234812"/>
            <a:ext cx="2546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Receptor expression-enhancing protein 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73845" y="4143289"/>
            <a:ext cx="15795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Uncharacterized protein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70993" y="4047142"/>
            <a:ext cx="16114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Kyphoscoliosis peptidase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73717" y="3955619"/>
            <a:ext cx="12531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C9orf116 homolog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71743" y="3868585"/>
            <a:ext cx="16875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Kielin/chordin-like protein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71214" y="3767814"/>
            <a:ext cx="21801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Dolichyl-diphosphooligosaccharide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75852" y="3654998"/>
            <a:ext cx="32621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EF-hand calcium-binding domain-containing protein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81865" y="3550381"/>
            <a:ext cx="21897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Serine/threonine protein kinase 25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73567" y="3462298"/>
            <a:ext cx="1763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Cystathionine gamma-lyase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75977" y="3388764"/>
            <a:ext cx="2264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Tripartite motif-containing protein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81912" y="3297241"/>
            <a:ext cx="140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Dynein heavy chain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75077" y="3200688"/>
            <a:ext cx="25978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Coiled-coil domain-containing protein 151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73076" y="3100966"/>
            <a:ext cx="1330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p. cytochrome P450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81225" y="3013018"/>
            <a:ext cx="15183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ATP synthase subunit δ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964738" y="2921360"/>
            <a:ext cx="20802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WD repeat-contianing protein 63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66323" y="2826262"/>
            <a:ext cx="20802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WD repeat-contianing protein 90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71701" y="2735859"/>
            <a:ext cx="15218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Protein odr-4 homolog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69367" y="2642032"/>
            <a:ext cx="26976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Meiosis-specific nuclear structural protein 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72959" y="2550509"/>
            <a:ext cx="2456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L-threonine dehydratase catabolic TdcB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967765" y="2456531"/>
            <a:ext cx="26468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NADH dehydrogenase iron-sulfur protein 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81299" y="2349610"/>
            <a:ext cx="16387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Isocitrate dehydrogenase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68993" y="2275805"/>
            <a:ext cx="28796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Uncharacterized WD repeat-containing protein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69535" y="2181827"/>
            <a:ext cx="2022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Rab GDP dissociation inhibitor β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72873" y="2079665"/>
            <a:ext cx="17513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Outer dense fiber protein 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80847" y="1988142"/>
            <a:ext cx="30722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Succinyl-CoA:3-keotacid coenzyme A transferase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79051" y="1880935"/>
            <a:ext cx="15953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MOB kinase activator 3B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79966" y="1789412"/>
            <a:ext cx="29085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UDP-glucose:glycoprotein glucosyltransferase 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979977" y="1695720"/>
            <a:ext cx="24227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DnaJ homolog subfamilyl B member 13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973607" y="1606231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Filamin-C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73794" y="1514708"/>
            <a:ext cx="8290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Myosin-IIIb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967996" y="1405467"/>
            <a:ext cx="2544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Phosphopantetheine adenylyltransferase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979444" y="1313809"/>
            <a:ext cx="2582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Rhabdoid tumor deletion region protein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968990" y="1222286"/>
            <a:ext cx="65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Tektin-2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78658" y="1130763"/>
            <a:ext cx="20812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WD repeat-containing protein 93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73717" y="1026146"/>
            <a:ext cx="11130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Citrate synthase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974581" y="929864"/>
            <a:ext cx="13423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Protein argonaute-2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986810" y="829871"/>
            <a:ext cx="919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SCO-spondin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90284" y="733724"/>
            <a:ext cx="1335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Xaa-Pro dipeptidase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983207" y="642066"/>
            <a:ext cx="24842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Ly6/PLAUR domain-containing protein 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983590" y="542073"/>
            <a:ext cx="21539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p. small nuclear ribonucleoprotein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977191" y="459020"/>
            <a:ext cx="27109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Heterogeneous nuclear ribonucleoprotein K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982164" y="380456"/>
            <a:ext cx="2264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Tripartite motif-containing protein 3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211698" y="262745"/>
            <a:ext cx="19275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Exocyst complex component 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839564" y="166869"/>
            <a:ext cx="3326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Von Willebrand factor A domain-containing protein 3B</a:t>
            </a:r>
          </a:p>
        </p:txBody>
      </p:sp>
      <p:pic>
        <p:nvPicPr>
          <p:cNvPr id="62" name="Picture 61" descr="response to pCO2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0" t="13294" r="3968" b="1984"/>
          <a:stretch/>
        </p:blipFill>
        <p:spPr>
          <a:xfrm>
            <a:off x="0" y="198079"/>
            <a:ext cx="6769100" cy="665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15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ponse to low MS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6" t="12501" r="3572" b="2182"/>
          <a:stretch/>
        </p:blipFill>
        <p:spPr>
          <a:xfrm>
            <a:off x="1879600" y="376950"/>
            <a:ext cx="6616700" cy="64810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93010" y="5472874"/>
            <a:ext cx="26664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Sterile α and TIR motif-containing protein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2341" y="5248951"/>
            <a:ext cx="23519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tRNA methyltransferase 112 homolog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9938" y="4999628"/>
            <a:ext cx="1330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p. cytochrome P450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2341" y="4750718"/>
            <a:ext cx="7207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Flotillin-2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2341" y="4514095"/>
            <a:ext cx="7355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Contactin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2341" y="4290172"/>
            <a:ext cx="31220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Small nuclear ribonucleoprotein-associated protein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82341" y="4041262"/>
            <a:ext cx="7845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Syntaxin-5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0310" y="3804639"/>
            <a:ext cx="76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Caspase-3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0310" y="3568429"/>
            <a:ext cx="1532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Serine dehydratase-like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80310" y="3331806"/>
            <a:ext cx="7889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Twinfilin-2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0310" y="3082896"/>
            <a:ext cx="6771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Lachesin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80310" y="2859386"/>
            <a:ext cx="7745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Caspase-7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84866" y="2622763"/>
            <a:ext cx="26468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Apoptotic chromatin condensation inducer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0310" y="2386140"/>
            <a:ext cx="13839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ES1 protein homolog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84866" y="2149930"/>
            <a:ext cx="24416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Radial spoke head protein 4 homolog 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310" y="1913307"/>
            <a:ext cx="2227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Circularly permutated Ras protein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88110" y="1664397"/>
            <a:ext cx="12531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C16orf62 homolog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08614" y="1428187"/>
            <a:ext cx="6199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Cullin-1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13023" y="1191977"/>
            <a:ext cx="2941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Vacuolar protein sorting-associated protein 13C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57195" y="955767"/>
            <a:ext cx="25865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Isocitrate dehydrogenase [NAD] subunit β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12798" y="719144"/>
            <a:ext cx="21212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α-soluble NSF attachment protein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57690" y="482934"/>
            <a:ext cx="15629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Calcium-binding protein</a:t>
            </a:r>
          </a:p>
        </p:txBody>
      </p:sp>
    </p:spTree>
    <p:extLst>
      <p:ext uri="{BB962C8B-B14F-4D97-AF65-F5344CB8AC3E}">
        <p14:creationId xmlns:p14="http://schemas.microsoft.com/office/powerpoint/2010/main" val="410300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p-down pCO2 57 proteins with bars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7" t="12897" r="397"/>
          <a:stretch/>
        </p:blipFill>
        <p:spPr>
          <a:xfrm>
            <a:off x="1079500" y="154769"/>
            <a:ext cx="7797800" cy="6792131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346700" y="4826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765800" y="1117600"/>
            <a:ext cx="63500" cy="50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92750" y="6604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11800" y="3810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61000" y="571500"/>
            <a:ext cx="63500" cy="508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00700" y="660400"/>
            <a:ext cx="63500" cy="508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89600" y="6604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03900" y="6604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05500" y="660400"/>
            <a:ext cx="63500" cy="50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72100" y="8509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372100" y="939800"/>
            <a:ext cx="63500" cy="5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72100" y="1041400"/>
            <a:ext cx="63500" cy="508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99100" y="10414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435600" y="13081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353050" y="15875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353050" y="1689100"/>
            <a:ext cx="63500" cy="50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448300" y="16891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365750" y="17907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73700" y="1790700"/>
            <a:ext cx="63500" cy="50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65750" y="18796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21300" y="2080399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435600" y="2080399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657850" y="2080399"/>
            <a:ext cx="63500" cy="50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556250" y="2080399"/>
            <a:ext cx="63500" cy="50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75300" y="2246699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61000" y="2246699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384800" y="2335599"/>
            <a:ext cx="63500" cy="50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346700" y="25273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3700" y="25273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588000" y="2527300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702300" y="25273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816600" y="2527300"/>
            <a:ext cx="63500" cy="50800"/>
          </a:xfrm>
          <a:prstGeom prst="ellipse">
            <a:avLst/>
          </a:prstGeom>
          <a:solidFill>
            <a:srgbClr val="E4B3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334000" y="2717800"/>
            <a:ext cx="63500" cy="50800"/>
          </a:xfrm>
          <a:prstGeom prst="ellipse">
            <a:avLst/>
          </a:prstGeom>
          <a:solidFill>
            <a:srgbClr val="E4B3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346700" y="30988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327650" y="36576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594350" y="35433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448300" y="3657600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562600" y="36576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930900" y="38354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346700" y="3937000"/>
            <a:ext cx="63500" cy="5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353050" y="41275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473700" y="44958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473700" y="4686300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8000" y="4686300"/>
            <a:ext cx="63500" cy="50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702300" y="46863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422900" y="5067300"/>
            <a:ext cx="63500" cy="50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562600" y="5067300"/>
            <a:ext cx="63500" cy="50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76900" y="5067300"/>
            <a:ext cx="63500" cy="508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962650" y="51562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664200" y="5537200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657850" y="53467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905500" y="52451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26150" y="5245100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501900" y="5397500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*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259198" y="262745"/>
            <a:ext cx="19275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Exocyst complex component 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467964" y="166869"/>
            <a:ext cx="3326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Von Willebrand factor A domain-containing protein 3B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32501" y="455609"/>
            <a:ext cx="27109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Heterogeneous nuclear ribonucleoprotein K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907374" y="351645"/>
            <a:ext cx="2264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Tripartite motif-containing protein 3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402005" y="5208979"/>
            <a:ext cx="14627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Tyrosin-protein kinase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139076" y="5105878"/>
            <a:ext cx="1533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Tubby protein homolog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222345" y="5013961"/>
            <a:ext cx="23997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Microsomal glutahione S-transferase 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65445" y="4929651"/>
            <a:ext cx="821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RuvB-like 2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043" y="4840329"/>
            <a:ext cx="23648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α-aminoadipic semialdehyde synthase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695545" y="4747727"/>
            <a:ext cx="13292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Ectoine hydroxylase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211300" y="4643898"/>
            <a:ext cx="8472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Protein IoIS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851829" y="4560451"/>
            <a:ext cx="2222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Metabotropic glutamate receptor 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276445" y="4473023"/>
            <a:ext cx="17898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Acetoacetyl-CoA synthetase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733645" y="4378133"/>
            <a:ext cx="13395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GTP-binding protein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210971" y="4272653"/>
            <a:ext cx="188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N-acetylgalactosamine kinase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31828" y="4103035"/>
            <a:ext cx="15795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Uncharacterized protein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476921" y="4006888"/>
            <a:ext cx="16114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Kyphoscoliosis peptidase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849200" y="3915365"/>
            <a:ext cx="12531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C9orf116 homolog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428126" y="3814374"/>
            <a:ext cx="16875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Kielin/chordin-like protein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499242" y="3728817"/>
            <a:ext cx="21801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Dolichyl-diphosphooligosaccharide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59413" y="3539428"/>
            <a:ext cx="21897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Serine/threonine protein kinase 25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254810" y="3438645"/>
            <a:ext cx="1763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Cystathionine gamma-lyase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553905" y="3163078"/>
            <a:ext cx="25978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Coiled-coil domain-containing protein 151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196270" y="3058584"/>
            <a:ext cx="1330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p. cytochrome P450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601908" y="2985865"/>
            <a:ext cx="15183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ATP synthase subunit δ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051566" y="2897707"/>
            <a:ext cx="20802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WD repeat-containing protein 63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101193" y="2807671"/>
            <a:ext cx="20802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WD repeat-containing protein 90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639169" y="2714720"/>
            <a:ext cx="15218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Protein odr-4 homolog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473250" y="2619636"/>
            <a:ext cx="26976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Meiosis-specific nuclear structural protein 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704187" y="2528113"/>
            <a:ext cx="2456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L-threonine dehydratase catabolic TdcB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521193" y="2420178"/>
            <a:ext cx="26468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NADH dehydrogenase iron-sulfur protein 4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885907" y="2313257"/>
            <a:ext cx="16387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Isocitrate dehydrogenase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280037" y="2221718"/>
            <a:ext cx="28796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Uncharacterized WD repeat-containing protein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119863" y="2132774"/>
            <a:ext cx="2022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Rab GDP dissociation inhibitor β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078043" y="2035889"/>
            <a:ext cx="17513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Outer dense fiber protein 3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565951" y="1873524"/>
            <a:ext cx="15953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MOB kinase activator 3B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253967" y="1755816"/>
            <a:ext cx="29085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UDP-glucose:glycoprotein glucosyltransferase 1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750560" y="1675968"/>
            <a:ext cx="24227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DnaJ homolog subfamilyl B member 13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425554" y="158452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Filamin-C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327229" y="1492411"/>
            <a:ext cx="8290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Myosin-IIIb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2583672" y="1295314"/>
            <a:ext cx="2582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Rhabdoid tumor deletion region protein 1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085393" y="1098615"/>
            <a:ext cx="20812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WD repeat-containing protein 93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727327" y="1002721"/>
            <a:ext cx="11130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Citrate synthase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812919" y="918911"/>
            <a:ext cx="13423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Protein argonaute-2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242038" y="818918"/>
            <a:ext cx="919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SCO-spondin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839112" y="722771"/>
            <a:ext cx="1335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Xaa-Pro dipeptidase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74145" y="5395233"/>
            <a:ext cx="22300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Guanine nucleotide-binding protein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570946" y="538224"/>
            <a:ext cx="25589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Probable small nuclear ribonucleoprotein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481374" y="1208503"/>
            <a:ext cx="65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Tektin-2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2099864" y="1956139"/>
            <a:ext cx="30722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Succinyl-CoA:3-ketoacid coenzyme A transferase 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3738975" y="3259650"/>
            <a:ext cx="140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Dynein heavy chain 1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893016" y="3626771"/>
            <a:ext cx="32621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EF-hand calcium-binding domain-containing protein 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977490" y="220263"/>
            <a:ext cx="202518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Cell adhesion</a:t>
            </a:r>
          </a:p>
          <a:p>
            <a:r>
              <a:rPr lang="en-US" sz="1100"/>
              <a:t>Cell-cell signaling</a:t>
            </a:r>
          </a:p>
          <a:p>
            <a:r>
              <a:rPr lang="en-US" sz="1100"/>
              <a:t>Cell cycle and proliferation</a:t>
            </a:r>
          </a:p>
          <a:p>
            <a:r>
              <a:rPr lang="en-US" sz="1100"/>
              <a:t>Cell organization and biogenesis</a:t>
            </a:r>
          </a:p>
          <a:p>
            <a:r>
              <a:rPr lang="en-US" sz="1100"/>
              <a:t>Death</a:t>
            </a:r>
            <a:endParaRPr lang="en-US" sz="1100"/>
          </a:p>
          <a:p>
            <a:r>
              <a:rPr lang="en-US" sz="1100"/>
              <a:t>Developmental processes</a:t>
            </a:r>
          </a:p>
          <a:p>
            <a:r>
              <a:rPr lang="en-US" sz="1100"/>
              <a:t>DNA metabolism</a:t>
            </a:r>
            <a:endParaRPr lang="en-US" sz="1100"/>
          </a:p>
          <a:p>
            <a:r>
              <a:rPr lang="en-US" sz="1100"/>
              <a:t>Protein metabolism</a:t>
            </a:r>
            <a:endParaRPr lang="en-US" sz="1100"/>
          </a:p>
          <a:p>
            <a:r>
              <a:rPr lang="en-US" sz="1100"/>
              <a:t>RNA metabolism</a:t>
            </a:r>
          </a:p>
          <a:p>
            <a:r>
              <a:rPr lang="en-US" sz="1100"/>
              <a:t>Signal transduction</a:t>
            </a:r>
          </a:p>
          <a:p>
            <a:r>
              <a:rPr lang="en-US" sz="1100"/>
              <a:t>Stress response</a:t>
            </a:r>
          </a:p>
          <a:p>
            <a:r>
              <a:rPr lang="en-US" sz="1100"/>
              <a:t>Transport</a:t>
            </a:r>
          </a:p>
        </p:txBody>
      </p:sp>
      <p:sp>
        <p:nvSpPr>
          <p:cNvPr id="126" name="Oval 125"/>
          <p:cNvSpPr/>
          <p:nvPr/>
        </p:nvSpPr>
        <p:spPr>
          <a:xfrm>
            <a:off x="6977490" y="2195899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6977490" y="2005983"/>
            <a:ext cx="63500" cy="50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6977490" y="1185676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6979733" y="1675968"/>
            <a:ext cx="63500" cy="508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6977490" y="8382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6979733" y="1002721"/>
            <a:ext cx="63500" cy="50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6981901" y="1506124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977490" y="351645"/>
            <a:ext cx="63500" cy="5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6981901" y="498955"/>
            <a:ext cx="63500" cy="50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6980721" y="1841500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6981901" y="656633"/>
            <a:ext cx="63500" cy="50800"/>
          </a:xfrm>
          <a:prstGeom prst="ellipse">
            <a:avLst/>
          </a:prstGeom>
          <a:solidFill>
            <a:srgbClr val="E4B3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6984370" y="1334825"/>
            <a:ext cx="63500" cy="50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0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p-down low ms 22 proteins with bars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90"/>
          <a:stretch/>
        </p:blipFill>
        <p:spPr>
          <a:xfrm>
            <a:off x="1371600" y="1422400"/>
            <a:ext cx="6400800" cy="5524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194300" y="17272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95900" y="17272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10200" y="17272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37200" y="1727200"/>
            <a:ext cx="63500" cy="50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48250" y="23368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27600" y="2336800"/>
            <a:ext cx="63500" cy="50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81600" y="23368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21300" y="2336800"/>
            <a:ext cx="63500" cy="50800"/>
          </a:xfrm>
          <a:prstGeom prst="ellipse">
            <a:avLst/>
          </a:prstGeom>
          <a:solidFill>
            <a:srgbClr val="E4B3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64100" y="27178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59350" y="2717800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927600" y="29210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864100" y="3327400"/>
            <a:ext cx="63500" cy="50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972050" y="33274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92700" y="33274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76800" y="35179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003800" y="3517900"/>
            <a:ext cx="63500" cy="50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137150" y="35179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251450" y="35179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845050" y="37211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965700" y="3721100"/>
            <a:ext cx="63500" cy="5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838700" y="4533900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851400" y="5740400"/>
            <a:ext cx="63500" cy="50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959350" y="5740400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832350" y="5524500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940300" y="5130800"/>
            <a:ext cx="63500" cy="5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838700" y="4940300"/>
            <a:ext cx="63500" cy="5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946650" y="4940300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080000" y="49403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940300" y="4724400"/>
            <a:ext cx="63500" cy="508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953936" y="5618524"/>
            <a:ext cx="26664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Sterile α and TIR motif-containing protein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324202" y="5402624"/>
            <a:ext cx="23519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tRNA methyltransferase 112 homolog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96480" y="5207062"/>
            <a:ext cx="1330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p. cytochrome P450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5377" y="5013952"/>
            <a:ext cx="7207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Flotillin-2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50106" y="4800905"/>
            <a:ext cx="7355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Contactin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59586" y="4588567"/>
            <a:ext cx="31220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Small nuclear ribonucleoprotein-associated protein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95576" y="4425981"/>
            <a:ext cx="7845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Syntaxin-5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147609" y="4001758"/>
            <a:ext cx="1532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Serine dehydratase-like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94286" y="3809933"/>
            <a:ext cx="7889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Twinfilin-2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006001" y="3610167"/>
            <a:ext cx="6771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Lachesin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19966" y="3404385"/>
            <a:ext cx="7745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Caspase-7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094332" y="3196731"/>
            <a:ext cx="26468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Apoptotic chromatin condensation inducer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14561" y="3004906"/>
            <a:ext cx="13839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ES1 protein homolog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79603" y="2799124"/>
            <a:ext cx="24416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Radial spoke head protein 4 homolog 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485868" y="2614909"/>
            <a:ext cx="2227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Circularly permutated Ras protein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301870" y="2395373"/>
            <a:ext cx="12531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C16orf62 homolog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63162" y="2192038"/>
            <a:ext cx="6199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Cullin-1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878191" y="2004522"/>
            <a:ext cx="2941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Vacuolar protein sorting-associated protein 13C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687341" y="1798740"/>
            <a:ext cx="25865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Isocitrate dehydrogenase [NAD] subunit β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296099" y="1596395"/>
            <a:ext cx="21212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α-soluble NSF attachment protein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977490" y="220263"/>
            <a:ext cx="202518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Cell adhesion</a:t>
            </a:r>
          </a:p>
          <a:p>
            <a:r>
              <a:rPr lang="en-US" sz="1100"/>
              <a:t>Cell-cell signaling</a:t>
            </a:r>
          </a:p>
          <a:p>
            <a:r>
              <a:rPr lang="en-US" sz="1100"/>
              <a:t>Cell cycle and proliferation</a:t>
            </a:r>
          </a:p>
          <a:p>
            <a:r>
              <a:rPr lang="en-US" sz="1100"/>
              <a:t>Cell organization and biogenesis</a:t>
            </a:r>
          </a:p>
          <a:p>
            <a:r>
              <a:rPr lang="en-US" sz="1100"/>
              <a:t>Death</a:t>
            </a:r>
            <a:endParaRPr lang="en-US" sz="1100"/>
          </a:p>
          <a:p>
            <a:r>
              <a:rPr lang="en-US" sz="1100"/>
              <a:t>Developmental processes</a:t>
            </a:r>
          </a:p>
          <a:p>
            <a:r>
              <a:rPr lang="en-US" sz="1100"/>
              <a:t>DNA metabolism</a:t>
            </a:r>
            <a:endParaRPr lang="en-US" sz="1100"/>
          </a:p>
          <a:p>
            <a:r>
              <a:rPr lang="en-US" sz="1100"/>
              <a:t>Protein metabolism</a:t>
            </a:r>
            <a:endParaRPr lang="en-US" sz="1100"/>
          </a:p>
          <a:p>
            <a:r>
              <a:rPr lang="en-US" sz="1100"/>
              <a:t>RNA metabolism</a:t>
            </a:r>
          </a:p>
          <a:p>
            <a:r>
              <a:rPr lang="en-US" sz="1100"/>
              <a:t>Signal transduction</a:t>
            </a:r>
          </a:p>
          <a:p>
            <a:r>
              <a:rPr lang="en-US" sz="1100"/>
              <a:t>Stress response</a:t>
            </a:r>
          </a:p>
          <a:p>
            <a:r>
              <a:rPr lang="en-US" sz="1100"/>
              <a:t>Transport</a:t>
            </a:r>
          </a:p>
        </p:txBody>
      </p:sp>
      <p:sp>
        <p:nvSpPr>
          <p:cNvPr id="57" name="Oval 56"/>
          <p:cNvSpPr/>
          <p:nvPr/>
        </p:nvSpPr>
        <p:spPr>
          <a:xfrm>
            <a:off x="6977490" y="2195899"/>
            <a:ext cx="63500" cy="508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977490" y="2005983"/>
            <a:ext cx="63500" cy="50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977490" y="1185676"/>
            <a:ext cx="63500" cy="50800"/>
          </a:xfrm>
          <a:prstGeom prst="ellipse">
            <a:avLst/>
          </a:prstGeom>
          <a:solidFill>
            <a:srgbClr val="621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979733" y="1675968"/>
            <a:ext cx="63500" cy="508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977490" y="838200"/>
            <a:ext cx="63500" cy="50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979733" y="1002721"/>
            <a:ext cx="63500" cy="50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981901" y="1506124"/>
            <a:ext cx="63500" cy="508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6977490" y="351645"/>
            <a:ext cx="63500" cy="5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981901" y="498955"/>
            <a:ext cx="63500" cy="50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980721" y="1841500"/>
            <a:ext cx="63500" cy="50800"/>
          </a:xfrm>
          <a:prstGeom prst="ellipse">
            <a:avLst/>
          </a:prstGeom>
          <a:solidFill>
            <a:srgbClr val="D481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981901" y="656633"/>
            <a:ext cx="63500" cy="50800"/>
          </a:xfrm>
          <a:prstGeom prst="ellipse">
            <a:avLst/>
          </a:prstGeom>
          <a:solidFill>
            <a:srgbClr val="E4B3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984370" y="1334825"/>
            <a:ext cx="63500" cy="508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942</Words>
  <Application>Microsoft Macintosh PowerPoint</Application>
  <PresentationFormat>On-screen Show (4:3)</PresentationFormat>
  <Paragraphs>209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30</cp:revision>
  <dcterms:created xsi:type="dcterms:W3CDTF">2013-07-01T22:03:32Z</dcterms:created>
  <dcterms:modified xsi:type="dcterms:W3CDTF">2013-07-03T15:53:20Z</dcterms:modified>
</cp:coreProperties>
</file>